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35"/>
  </p:notesMasterIdLst>
  <p:handoutMasterIdLst>
    <p:handoutMasterId r:id="rId36"/>
  </p:handoutMasterIdLst>
  <p:sldIdLst>
    <p:sldId id="257" r:id="rId2"/>
    <p:sldId id="261" r:id="rId3"/>
    <p:sldId id="258" r:id="rId4"/>
    <p:sldId id="295" r:id="rId5"/>
    <p:sldId id="301" r:id="rId6"/>
    <p:sldId id="296" r:id="rId7"/>
    <p:sldId id="307" r:id="rId8"/>
    <p:sldId id="306" r:id="rId9"/>
    <p:sldId id="297" r:id="rId10"/>
    <p:sldId id="303" r:id="rId11"/>
    <p:sldId id="304" r:id="rId12"/>
    <p:sldId id="308" r:id="rId13"/>
    <p:sldId id="319" r:id="rId14"/>
    <p:sldId id="305" r:id="rId15"/>
    <p:sldId id="299" r:id="rId16"/>
    <p:sldId id="300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20" r:id="rId28"/>
    <p:sldId id="323" r:id="rId29"/>
    <p:sldId id="322" r:id="rId30"/>
    <p:sldId id="325" r:id="rId31"/>
    <p:sldId id="324" r:id="rId32"/>
    <p:sldId id="321" r:id="rId33"/>
    <p:sldId id="294" r:id="rId34"/>
  </p:sldIdLst>
  <p:sldSz cx="12192000" cy="6858000"/>
  <p:notesSz cx="6858000" cy="9144000"/>
  <p:embeddedFontLst>
    <p:embeddedFont>
      <p:font typeface="맑은 고딕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025" autoAdjust="0"/>
    <p:restoredTop sz="94660"/>
  </p:normalViewPr>
  <p:slideViewPr>
    <p:cSldViewPr snapToGrid="0">
      <p:cViewPr varScale="1">
        <p:scale>
          <a:sx n="57" d="100"/>
          <a:sy n="57" d="100"/>
        </p:scale>
        <p:origin x="-84" y="-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7FD8-0C9D-45A5-B0BD-B4FBB8CC1483}" type="datetimeFigureOut">
              <a:rPr lang="ko-KR" altLang="en-US" smtClean="0"/>
              <a:pPr/>
              <a:t>2019-08-23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7071A-457A-44DD-BD96-8C39222449A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09756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pPr/>
              <a:t>2019-08-23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yjang111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2251" y="2490733"/>
            <a:ext cx="5728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논문들로 알아보는</a:t>
            </a:r>
            <a:endParaRPr lang="en-US" altLang="ko-KR" sz="2400" dirty="0" smtClean="0"/>
          </a:p>
          <a:p>
            <a:r>
              <a:rPr lang="en-US" altLang="ko-KR" sz="3600" dirty="0" smtClean="0"/>
              <a:t>Basic Algorithms of Semantic Segmentation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64600" y="5741247"/>
            <a:ext cx="33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2"/>
              </a:rPr>
              <a:t>rayjang111@gmail.com</a:t>
            </a:r>
            <a:endParaRPr lang="en-US" altLang="ko-KR" dirty="0" smtClean="0"/>
          </a:p>
          <a:p>
            <a:r>
              <a:rPr lang="en-US" altLang="ko-KR" dirty="0" err="1" smtClean="0"/>
              <a:t>HyunSukJang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828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574" y="1689328"/>
            <a:ext cx="7805017" cy="423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63587" y="996043"/>
            <a:ext cx="2988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Convolutionize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425543" y="1796142"/>
            <a:ext cx="3200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Fully </a:t>
            </a:r>
            <a:r>
              <a:rPr lang="en-US" altLang="ko-KR" sz="2800" dirty="0" err="1" smtClean="0"/>
              <a:t>convolutional</a:t>
            </a:r>
            <a:r>
              <a:rPr lang="en-US" altLang="ko-KR" sz="2800" dirty="0" smtClean="0"/>
              <a:t> versions of existing networks predict dense outputs from </a:t>
            </a:r>
            <a:r>
              <a:rPr lang="en-US" altLang="ko-KR" sz="2800" dirty="0" err="1" smtClean="0"/>
              <a:t>arbitray</a:t>
            </a:r>
            <a:r>
              <a:rPr lang="en-US" altLang="ko-KR" sz="2800" dirty="0" smtClean="0"/>
              <a:t>-sized inputs</a:t>
            </a:r>
            <a:endParaRPr lang="ko-KR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648" y="1613807"/>
            <a:ext cx="5391804" cy="442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04357" y="1028700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Skip Connection</a:t>
            </a:r>
            <a:endParaRPr lang="ko-KR" altLang="en-US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1855" y="1967593"/>
            <a:ext cx="6402213" cy="275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4357" y="1028700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Transposed Convolution(</a:t>
            </a:r>
            <a:r>
              <a:rPr lang="en-US" altLang="ko-KR" sz="3200" dirty="0" err="1" smtClean="0"/>
              <a:t>Deconvolution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17" y="1824039"/>
            <a:ext cx="5276168" cy="376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5715000" y="2955472"/>
            <a:ext cx="800100" cy="1273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6820" y="1756682"/>
            <a:ext cx="4552595" cy="379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143000" y="5829300"/>
            <a:ext cx="930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수학적 역관계는 아니지만 연결된 위치를 활용할 수 있다는 점에서 유용한 일종의 </a:t>
            </a:r>
            <a:r>
              <a:rPr lang="en-US" altLang="ko-KR" dirty="0" smtClean="0"/>
              <a:t>interpolation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510" y="1800571"/>
            <a:ext cx="9472815" cy="3685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4357" y="1028700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FCN Architecture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7030" y="1113746"/>
            <a:ext cx="5287055" cy="477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62157" y="2726871"/>
            <a:ext cx="3624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Works well, but needs to catch more details</a:t>
            </a:r>
            <a:endParaRPr lang="ko-KR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7040" y="1382485"/>
            <a:ext cx="6706962" cy="5004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4213" y="2383972"/>
            <a:ext cx="697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1.Signal </a:t>
            </a:r>
            <a:r>
              <a:rPr lang="en-US" altLang="ko-KR" sz="2800" dirty="0" err="1" smtClean="0"/>
              <a:t>downsmapling</a:t>
            </a:r>
            <a:r>
              <a:rPr lang="en-US" altLang="ko-KR" sz="2800" dirty="0" smtClean="0"/>
              <a:t>:</a:t>
            </a:r>
          </a:p>
          <a:p>
            <a:r>
              <a:rPr lang="en-US" altLang="ko-KR" sz="2800" dirty="0" smtClean="0"/>
              <a:t>=&gt;</a:t>
            </a:r>
            <a:r>
              <a:rPr lang="en-US" altLang="ko-KR" sz="2800" dirty="0" err="1" smtClean="0"/>
              <a:t>Atrous</a:t>
            </a:r>
            <a:r>
              <a:rPr lang="en-US" altLang="ko-KR" sz="2800" dirty="0" smtClean="0"/>
              <a:t> Algorithm</a:t>
            </a:r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2.Spatial intensity:</a:t>
            </a:r>
          </a:p>
          <a:p>
            <a:r>
              <a:rPr lang="en-US" altLang="ko-KR" sz="2800" dirty="0" smtClean="0"/>
              <a:t>=&gt;Conditional random field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6815" y="1191986"/>
            <a:ext cx="2988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Two contributions</a:t>
            </a:r>
            <a:endParaRPr lang="ko-KR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72" y="1453243"/>
            <a:ext cx="780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Atrous</a:t>
            </a:r>
            <a:r>
              <a:rPr lang="en-US" altLang="ko-KR" sz="3200" dirty="0" smtClean="0"/>
              <a:t> Convolution(Dilated Convolution)</a:t>
            </a:r>
            <a:endParaRPr lang="ko-KR" altLang="en-US" sz="32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59" y="2293484"/>
            <a:ext cx="5686425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302829" y="2188029"/>
            <a:ext cx="5600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makes the output feature map larger</a:t>
            </a:r>
          </a:p>
          <a:p>
            <a:pPr marL="342900" indent="-342900">
              <a:buAutoNum type="arabicPeriod"/>
            </a:pPr>
            <a:endParaRPr lang="en-US" altLang="ko-KR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allows us to enlarge the field of view of filters to incorporate larger context</a:t>
            </a:r>
            <a:endParaRPr lang="ko-KR" altLang="en-US" sz="28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72" y="1453243"/>
            <a:ext cx="780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Conditional Random Field</a:t>
            </a:r>
            <a:endParaRPr lang="ko-KR" altLang="en-US" sz="32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943" y="2679246"/>
            <a:ext cx="5027756" cy="2480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3842" y="2408463"/>
            <a:ext cx="5693229" cy="2786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5290457" y="3233057"/>
            <a:ext cx="1012371" cy="1404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6672" y="1453243"/>
            <a:ext cx="780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Architecture</a:t>
            </a:r>
            <a:endParaRPr lang="ko-KR" alt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374447"/>
            <a:ext cx="9001990" cy="3536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3853544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3713" y="2472873"/>
            <a:ext cx="340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Introduction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206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DeepLabV1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8203" y="836901"/>
            <a:ext cx="4142509" cy="537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8028" y="1278428"/>
            <a:ext cx="7738110" cy="509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94213" y="2383972"/>
            <a:ext cx="69723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1.Network has a </a:t>
            </a:r>
            <a:r>
              <a:rPr lang="en-US" altLang="ko-KR" sz="2800" dirty="0" err="1" smtClean="0"/>
              <a:t>predifined</a:t>
            </a:r>
            <a:r>
              <a:rPr lang="en-US" altLang="ko-KR" sz="2800" dirty="0" smtClean="0"/>
              <a:t> fixed size receptive filed</a:t>
            </a:r>
            <a:endParaRPr lang="en-US" altLang="ko-KR" sz="2800" dirty="0" smtClean="0"/>
          </a:p>
          <a:p>
            <a:r>
              <a:rPr lang="en-US" altLang="ko-KR" sz="2800" dirty="0" smtClean="0"/>
              <a:t>=&gt;Too small or too big objects neglected</a:t>
            </a:r>
            <a:endParaRPr lang="en-US" altLang="ko-KR" sz="2800" dirty="0" smtClean="0"/>
          </a:p>
          <a:p>
            <a:endParaRPr lang="en-US" altLang="ko-KR" sz="2800" dirty="0" smtClean="0"/>
          </a:p>
          <a:p>
            <a:r>
              <a:rPr lang="en-US" altLang="ko-KR" sz="2800" dirty="0" smtClean="0"/>
              <a:t>2. Details are often lost</a:t>
            </a:r>
            <a:endParaRPr lang="en-US" altLang="ko-KR" sz="2800" dirty="0" smtClean="0"/>
          </a:p>
          <a:p>
            <a:endParaRPr lang="ko-KR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36815" y="1191986"/>
            <a:ext cx="29881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Two</a:t>
            </a:r>
          </a:p>
          <a:p>
            <a:r>
              <a:rPr lang="en-US" altLang="ko-KR" sz="3200" dirty="0" smtClean="0"/>
              <a:t>Problems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672" y="1453243"/>
            <a:ext cx="7805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Too small or too big objects neglected</a:t>
            </a:r>
            <a:endParaRPr lang="ko-KR" altLang="en-US" sz="3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327" y="2840354"/>
            <a:ext cx="5725569" cy="261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9085" y="2854643"/>
            <a:ext cx="5779802" cy="2648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6569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772" y="2631064"/>
            <a:ext cx="11318709" cy="302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7324" y="1460962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Deconvolutional</a:t>
            </a:r>
            <a:r>
              <a:rPr lang="en-US" altLang="ko-KR" sz="3200" dirty="0" smtClean="0"/>
              <a:t> layers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5836" y="2186422"/>
            <a:ext cx="6232033" cy="425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7324" y="1460962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Unpooling</a:t>
            </a:r>
            <a:r>
              <a:rPr lang="en-US" altLang="ko-KR" sz="3200" dirty="0" smtClean="0"/>
              <a:t> layer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Deconvolutional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Network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9754" y="2074026"/>
            <a:ext cx="9593320" cy="402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7532" y="1264660"/>
            <a:ext cx="8061159" cy="492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7324" y="1460962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Challenges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2161308" y="2810394"/>
            <a:ext cx="81911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1.Reduced feature resolution</a:t>
            </a:r>
          </a:p>
          <a:p>
            <a:endParaRPr lang="en-US" altLang="ko-KR" sz="3200" dirty="0" smtClean="0"/>
          </a:p>
          <a:p>
            <a:r>
              <a:rPr lang="en-US" altLang="ko-KR" sz="3200" dirty="0" smtClean="0"/>
              <a:t>2.Existence of objects at multiple scales</a:t>
            </a:r>
          </a:p>
          <a:p>
            <a:endParaRPr lang="en-US" altLang="ko-KR" sz="3200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3985" y="1813388"/>
            <a:ext cx="6632854" cy="432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07324" y="1460962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Pooling+ </a:t>
            </a:r>
            <a:r>
              <a:rPr lang="en-US" altLang="ko-KR" sz="3200" dirty="0" smtClean="0"/>
              <a:t>CNN </a:t>
            </a:r>
            <a:r>
              <a:rPr lang="en-US" altLang="ko-KR" sz="3200" dirty="0" err="1" smtClean="0"/>
              <a:t>vs</a:t>
            </a:r>
            <a:r>
              <a:rPr lang="en-US" altLang="ko-KR" sz="3200" dirty="0" smtClean="0"/>
              <a:t> </a:t>
            </a:r>
            <a:r>
              <a:rPr lang="en-US" altLang="ko-KR" sz="3200" dirty="0" err="1" smtClean="0"/>
              <a:t>Atrous</a:t>
            </a:r>
            <a:r>
              <a:rPr lang="en-US" altLang="ko-KR" sz="3200" dirty="0" smtClean="0"/>
              <a:t> </a:t>
            </a:r>
            <a:r>
              <a:rPr lang="en-US" altLang="ko-KR" sz="3200" dirty="0" smtClean="0"/>
              <a:t>convolution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071" y="1404257"/>
            <a:ext cx="5927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What is Semantic Segmentation?? 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8081" y="2298247"/>
            <a:ext cx="8043167" cy="379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0416" y="1636048"/>
            <a:ext cx="9066327" cy="478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73578" y="1211580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Multi-scale solution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1424" y="883573"/>
            <a:ext cx="6185077" cy="4286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3338" y="1373585"/>
            <a:ext cx="2043025" cy="363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4078" y="5153806"/>
            <a:ext cx="5269143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4836" y="498947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DeepLab</a:t>
            </a:r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V2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82686" y="1344584"/>
            <a:ext cx="92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CRF</a:t>
            </a:r>
            <a:endParaRPr lang="ko-KR" altLang="en-US" sz="32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2138" y="1962670"/>
            <a:ext cx="547687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8425" y="2502218"/>
            <a:ext cx="5743575" cy="359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97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299" y="1300843"/>
            <a:ext cx="6582567" cy="474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347856" y="2400300"/>
            <a:ext cx="44032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1.recognizing</a:t>
            </a:r>
          </a:p>
          <a:p>
            <a:r>
              <a:rPr lang="en-US" sz="3200" dirty="0" smtClean="0"/>
              <a:t>2.understanding </a:t>
            </a:r>
          </a:p>
          <a:p>
            <a:r>
              <a:rPr lang="en-US" sz="3200" dirty="0" smtClean="0"/>
              <a:t>what's in the image in pixel level</a:t>
            </a:r>
            <a:r>
              <a:rPr lang="en-US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171" y="587828"/>
            <a:ext cx="5110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Applications of Semantic segmentation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32757" y="1959429"/>
            <a:ext cx="2596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robot vision and understanding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359728" y="2237014"/>
            <a:ext cx="30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autonomous driving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262257" y="2090057"/>
            <a:ext cx="3151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medical purposes (ISBI Challenge)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9934" y="3516085"/>
            <a:ext cx="35718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6058" y="3639232"/>
            <a:ext cx="3415682" cy="1896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3208" y="3345996"/>
            <a:ext cx="3015492" cy="225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64836" y="498947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Introduction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7300" y="1534885"/>
            <a:ext cx="1023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Introducing 4 Main Papers of Semantic Segmentation</a:t>
            </a:r>
            <a:endParaRPr lang="ko-KR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436914" y="2481943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1.Fully </a:t>
            </a:r>
            <a:r>
              <a:rPr lang="en-US" altLang="ko-KR" sz="2400" dirty="0" err="1" smtClean="0"/>
              <a:t>Convolutional</a:t>
            </a:r>
            <a:r>
              <a:rPr lang="en-US" altLang="ko-KR" sz="2400" dirty="0" smtClean="0"/>
              <a:t> Networks for Semantic Segmentation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2.Semantic Image Segmentation with deep </a:t>
            </a:r>
            <a:r>
              <a:rPr lang="en-US" altLang="ko-KR" sz="2400" dirty="0" err="1" smtClean="0"/>
              <a:t>convolutional</a:t>
            </a:r>
            <a:r>
              <a:rPr lang="en-US" altLang="ko-KR" sz="2400" dirty="0" smtClean="0"/>
              <a:t> nets and fully connected CRFs (</a:t>
            </a:r>
            <a:r>
              <a:rPr lang="en-US" altLang="ko-KR" sz="2400" dirty="0" err="1" smtClean="0"/>
              <a:t>DeepLab</a:t>
            </a:r>
            <a:r>
              <a:rPr lang="en-US" altLang="ko-KR" sz="2400" dirty="0" smtClean="0"/>
              <a:t> V1)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3.Learning </a:t>
            </a:r>
            <a:r>
              <a:rPr lang="en-US" altLang="ko-KR" sz="2400" dirty="0" err="1" smtClean="0"/>
              <a:t>Deconvolution</a:t>
            </a:r>
            <a:r>
              <a:rPr lang="en-US" altLang="ko-KR" sz="2400" dirty="0" smtClean="0"/>
              <a:t> Network for Semantic Segmentation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4.Semantic Segmentation with Deep </a:t>
            </a:r>
            <a:r>
              <a:rPr lang="en-US" altLang="ko-KR" sz="2400" dirty="0" err="1" smtClean="0"/>
              <a:t>Convolutional</a:t>
            </a:r>
            <a:r>
              <a:rPr lang="en-US" altLang="ko-KR" sz="2400" dirty="0" smtClean="0"/>
              <a:t> Nets, </a:t>
            </a:r>
            <a:r>
              <a:rPr lang="en-US" altLang="ko-KR" sz="2400" dirty="0" err="1" smtClean="0"/>
              <a:t>Atrous</a:t>
            </a:r>
            <a:r>
              <a:rPr lang="en-US" altLang="ko-KR" sz="2400" dirty="0" smtClean="0"/>
              <a:t> Convolution, and Fully Connected CRFs</a:t>
            </a:r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7978" y="2383971"/>
            <a:ext cx="83631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02FCN(Fully </a:t>
            </a:r>
            <a:r>
              <a:rPr lang="en-US" altLang="ko-KR" sz="4400" spc="-300" dirty="0" err="1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Convolutional</a:t>
            </a:r>
            <a:r>
              <a:rPr lang="en-US" altLang="ko-KR" sz="4400" spc="-300" dirty="0" smtClean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Network)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18657" y="3169741"/>
            <a:ext cx="7968343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543" y="2172381"/>
            <a:ext cx="11530586" cy="274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1012372" y="1110342"/>
            <a:ext cx="89807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2808" y="515275"/>
            <a:ext cx="954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FCN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4168" y="1843088"/>
            <a:ext cx="8877420" cy="432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2302329" y="832757"/>
            <a:ext cx="880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/>
              <a:t>Pixelwise</a:t>
            </a:r>
            <a:r>
              <a:rPr lang="en-US" altLang="ko-KR" sz="3200" dirty="0" smtClean="0"/>
              <a:t> prediction with end to end learning</a:t>
            </a:r>
            <a:endParaRPr lang="ko-KR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339</Words>
  <Application>Microsoft Office PowerPoint</Application>
  <PresentationFormat>사용자 지정</PresentationFormat>
  <Paragraphs>118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굴림</vt:lpstr>
      <vt:lpstr>Arial</vt:lpstr>
      <vt:lpstr>맑은 고딕</vt:lpstr>
      <vt:lpstr>나눔스퀘어 Bold</vt:lpstr>
      <vt:lpstr>나눔스퀘어 ExtraBold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edu</cp:lastModifiedBy>
  <cp:revision>58</cp:revision>
  <dcterms:created xsi:type="dcterms:W3CDTF">2017-05-29T09:12:16Z</dcterms:created>
  <dcterms:modified xsi:type="dcterms:W3CDTF">2019-08-23T02:23:05Z</dcterms:modified>
</cp:coreProperties>
</file>